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  <p:sldMasterId id="2147483749" r:id="rId2"/>
    <p:sldMasterId id="2147483784" r:id="rId3"/>
  </p:sldMasterIdLst>
  <p:notesMasterIdLst>
    <p:notesMasterId r:id="rId37"/>
  </p:notesMasterIdLst>
  <p:sldIdLst>
    <p:sldId id="275" r:id="rId4"/>
    <p:sldId id="274" r:id="rId5"/>
    <p:sldId id="257" r:id="rId6"/>
    <p:sldId id="268" r:id="rId7"/>
    <p:sldId id="269" r:id="rId8"/>
    <p:sldId id="270" r:id="rId9"/>
    <p:sldId id="277" r:id="rId10"/>
    <p:sldId id="318" r:id="rId11"/>
    <p:sldId id="319" r:id="rId12"/>
    <p:sldId id="320" r:id="rId13"/>
    <p:sldId id="327" r:id="rId14"/>
    <p:sldId id="272" r:id="rId15"/>
    <p:sldId id="271" r:id="rId16"/>
    <p:sldId id="260" r:id="rId17"/>
    <p:sldId id="261" r:id="rId18"/>
    <p:sldId id="265" r:id="rId19"/>
    <p:sldId id="259" r:id="rId20"/>
    <p:sldId id="263" r:id="rId21"/>
    <p:sldId id="264" r:id="rId22"/>
    <p:sldId id="266" r:id="rId23"/>
    <p:sldId id="273" r:id="rId24"/>
    <p:sldId id="321" r:id="rId25"/>
    <p:sldId id="324" r:id="rId26"/>
    <p:sldId id="328" r:id="rId27"/>
    <p:sldId id="329" r:id="rId28"/>
    <p:sldId id="267" r:id="rId29"/>
    <p:sldId id="322" r:id="rId30"/>
    <p:sldId id="323" r:id="rId31"/>
    <p:sldId id="258" r:id="rId32"/>
    <p:sldId id="326" r:id="rId33"/>
    <p:sldId id="278" r:id="rId34"/>
    <p:sldId id="325" r:id="rId35"/>
    <p:sldId id="316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>
      <p:cViewPr varScale="1">
        <p:scale>
          <a:sx n="73" d="100"/>
          <a:sy n="73" d="100"/>
        </p:scale>
        <p:origin x="11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8CB50F-F1C4-447F-B5AA-7527F848DB3A}" type="datetimeFigureOut">
              <a:rPr lang="it-IT" smtClean="0"/>
              <a:t>15/12/2023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1DA924-E4A3-4A5F-987A-15183E4A91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6384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egnaposto immagine diapositiva 1">
            <a:extLst>
              <a:ext uri="{FF2B5EF4-FFF2-40B4-BE49-F238E27FC236}">
                <a16:creationId xmlns:a16="http://schemas.microsoft.com/office/drawing/2014/main" id="{E0E34E41-7C41-4E3E-8C05-4CA35DDC85A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Segnaposto note 2">
            <a:extLst>
              <a:ext uri="{FF2B5EF4-FFF2-40B4-BE49-F238E27FC236}">
                <a16:creationId xmlns:a16="http://schemas.microsoft.com/office/drawing/2014/main" id="{E9232BA4-7767-45C0-9DA5-DF344318B3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21508" name="Segnaposto numero diapositiva 3">
            <a:extLst>
              <a:ext uri="{FF2B5EF4-FFF2-40B4-BE49-F238E27FC236}">
                <a16:creationId xmlns:a16="http://schemas.microsoft.com/office/drawing/2014/main" id="{D53EECF7-D05A-45CB-B1C5-3F85AE17ED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8188" indent="-284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6650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226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7875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050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22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194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66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467DD9-96E1-4F77-A47D-8494334BFA9C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7802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egnaposto immagine diapositiva 1">
            <a:extLst>
              <a:ext uri="{FF2B5EF4-FFF2-40B4-BE49-F238E27FC236}">
                <a16:creationId xmlns:a16="http://schemas.microsoft.com/office/drawing/2014/main" id="{A7022FF5-066B-43CE-B961-4D6FDAB891C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Segnaposto note 2">
            <a:extLst>
              <a:ext uri="{FF2B5EF4-FFF2-40B4-BE49-F238E27FC236}">
                <a16:creationId xmlns:a16="http://schemas.microsoft.com/office/drawing/2014/main" id="{1E272E28-C773-483D-9D3F-7F18B300B9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23556" name="Segnaposto numero diapositiva 3">
            <a:extLst>
              <a:ext uri="{FF2B5EF4-FFF2-40B4-BE49-F238E27FC236}">
                <a16:creationId xmlns:a16="http://schemas.microsoft.com/office/drawing/2014/main" id="{4F5EDC63-3412-45D0-928D-82EB959804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8188" indent="-284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6650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226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7875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050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22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194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66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F5D49A4-EAF5-4C8A-A75D-370D3AC333C0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4121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C79DC-E601-43EA-98CD-33DE97EF84F4}" type="slidenum">
              <a:rPr lang="it-IT" altLang="it-IT" smtClean="0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16067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40CA8-16F5-43F2-9803-51896390A76F}" type="slidenum">
              <a:rPr lang="it-IT" altLang="it-IT" smtClean="0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96386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40CA8-16F5-43F2-9803-51896390A76F}" type="slidenum">
              <a:rPr lang="it-IT" altLang="it-IT" smtClean="0"/>
              <a:pPr/>
              <a:t>‹N›</a:t>
            </a:fld>
            <a:endParaRPr lang="it-IT" altLang="it-IT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408391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40CA8-16F5-43F2-9803-51896390A76F}" type="slidenum">
              <a:rPr lang="it-IT" altLang="it-IT" smtClean="0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854129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40CA8-16F5-43F2-9803-51896390A76F}" type="slidenum">
              <a:rPr lang="it-IT" altLang="it-IT" smtClean="0"/>
              <a:pPr/>
              <a:t>‹N›</a:t>
            </a:fld>
            <a:endParaRPr lang="it-IT" altLang="it-IT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659086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40CA8-16F5-43F2-9803-51896390A76F}" type="slidenum">
              <a:rPr lang="it-IT" altLang="it-IT" smtClean="0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870799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E2F26-0E43-40C1-BFAA-2E36522A9AB0}" type="slidenum">
              <a:rPr lang="it-IT" altLang="it-IT" smtClean="0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059200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0320-5BF5-4F49-8554-54D3BDBA39C7}" type="slidenum">
              <a:rPr lang="it-IT" altLang="it-IT" smtClean="0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575683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FEFC79DC-E601-43EA-98CD-33DE97EF84F4}" type="slidenum">
              <a:rPr lang="it-IT" altLang="it-IT" smtClean="0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563412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EFCF0-C785-4235-88E5-C11C058B4327}" type="slidenum">
              <a:rPr lang="it-IT" altLang="it-IT" smtClean="0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031599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C6C5152B-379A-4BBF-97CA-2020FBE75BD3}" type="slidenum">
              <a:rPr lang="it-IT" altLang="it-IT" smtClean="0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04968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EFCF0-C785-4235-88E5-C11C058B4327}" type="slidenum">
              <a:rPr lang="it-IT" altLang="it-IT" smtClean="0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467780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0B1AFB31-0363-4AB2-BE85-8BCDDEB7359A}" type="slidenum">
              <a:rPr lang="it-IT" altLang="it-IT" smtClean="0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582074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595F88D4-9E50-472F-BE30-7CD42BAE45AF}" type="slidenum">
              <a:rPr lang="it-IT" altLang="it-IT" smtClean="0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850979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80570-8A6B-4AC2-BE30-982E0674380C}" type="slidenum">
              <a:rPr lang="it-IT" altLang="it-IT" smtClean="0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304325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41395-25E5-402A-9062-0B451CC67CE1}" type="slidenum">
              <a:rPr lang="it-IT" altLang="it-IT" smtClean="0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385609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314ED-B696-4E97-A23F-D5BF150B402A}" type="slidenum">
              <a:rPr lang="it-IT" altLang="it-IT" smtClean="0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366088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2A7FA0C8-994C-41B5-9606-DA9D4C7522BA}" type="slidenum">
              <a:rPr lang="it-IT" altLang="it-IT" smtClean="0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224283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4A840CA8-16F5-43F2-9803-51896390A76F}" type="slidenum">
              <a:rPr lang="it-IT" altLang="it-IT" smtClean="0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148126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4A840CA8-16F5-43F2-9803-51896390A76F}" type="slidenum">
              <a:rPr lang="it-IT" altLang="it-IT" smtClean="0"/>
              <a:pPr/>
              <a:t>‹N›</a:t>
            </a:fld>
            <a:endParaRPr lang="it-IT" altLang="it-IT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922523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A840CA8-16F5-43F2-9803-51896390A76F}" type="slidenum">
              <a:rPr lang="it-IT" altLang="it-IT" smtClean="0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744687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A840CA8-16F5-43F2-9803-51896390A76F}" type="slidenum">
              <a:rPr lang="it-IT" altLang="it-IT" smtClean="0"/>
              <a:pPr/>
              <a:t>‹N›</a:t>
            </a:fld>
            <a:endParaRPr lang="it-IT" altLang="it-IT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88707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5152B-379A-4BBF-97CA-2020FBE75BD3}" type="slidenum">
              <a:rPr lang="it-IT" altLang="it-IT" smtClean="0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612905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A840CA8-16F5-43F2-9803-51896390A76F}" type="slidenum">
              <a:rPr lang="it-IT" altLang="it-IT" smtClean="0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23848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E2F26-0E43-40C1-BFAA-2E36522A9AB0}" type="slidenum">
              <a:rPr lang="it-IT" altLang="it-IT" smtClean="0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068114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0320-5BF5-4F49-8554-54D3BDBA39C7}" type="slidenum">
              <a:rPr lang="it-IT" altLang="it-IT" smtClean="0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927778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872BD65-20A8-40F8-8D7D-BD50755CD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511D466-EA2A-46C6-9279-FDF009D6F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15D94D5-607A-44C5-9EB8-1081D2EBD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C7E8D4-6868-4BDE-8BDE-E4335D2EC62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29422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9FC5-B704-4408-A581-28F35D907B34}" type="datetimeFigureOut">
              <a:rPr lang="it-IT" smtClean="0"/>
              <a:t>15/12/2023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57915-1671-4C05-8A6D-7C0DD04621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41169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9FC5-B704-4408-A581-28F35D907B34}" type="datetimeFigureOut">
              <a:rPr lang="it-IT" smtClean="0"/>
              <a:t>15/12/2023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57915-1671-4C05-8A6D-7C0DD04621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38968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9FC5-B704-4408-A581-28F35D907B34}" type="datetimeFigureOut">
              <a:rPr lang="it-IT" smtClean="0"/>
              <a:t>15/12/2023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57915-1671-4C05-8A6D-7C0DD04621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87350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9FC5-B704-4408-A581-28F35D907B34}" type="datetimeFigureOut">
              <a:rPr lang="it-IT" smtClean="0"/>
              <a:t>15/12/2023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57915-1671-4C05-8A6D-7C0DD04621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2025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9FC5-B704-4408-A581-28F35D907B34}" type="datetimeFigureOut">
              <a:rPr lang="it-IT" smtClean="0"/>
              <a:t>15/12/2023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57915-1671-4C05-8A6D-7C0DD04621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69624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9FC5-B704-4408-A581-28F35D907B34}" type="datetimeFigureOut">
              <a:rPr lang="it-IT" smtClean="0"/>
              <a:t>15/12/2023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57915-1671-4C05-8A6D-7C0DD04621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8394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AFB31-0363-4AB2-BE85-8BCDDEB7359A}" type="slidenum">
              <a:rPr lang="it-IT" altLang="it-IT" smtClean="0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8344542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9FC5-B704-4408-A581-28F35D907B34}" type="datetimeFigureOut">
              <a:rPr lang="it-IT" smtClean="0"/>
              <a:t>15/12/2023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57915-1671-4C05-8A6D-7C0DD04621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23671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9FC5-B704-4408-A581-28F35D907B34}" type="datetimeFigureOut">
              <a:rPr lang="it-IT" smtClean="0"/>
              <a:t>15/12/2023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57915-1671-4C05-8A6D-7C0DD04621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61307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9FC5-B704-4408-A581-28F35D907B34}" type="datetimeFigureOut">
              <a:rPr lang="it-IT" smtClean="0"/>
              <a:t>15/12/2023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57915-1671-4C05-8A6D-7C0DD04621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60031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9FC5-B704-4408-A581-28F35D907B34}" type="datetimeFigureOut">
              <a:rPr lang="it-IT" smtClean="0"/>
              <a:t>15/12/2023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57915-1671-4C05-8A6D-7C0DD04621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77947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9FC5-B704-4408-A581-28F35D907B34}" type="datetimeFigureOut">
              <a:rPr lang="it-IT" smtClean="0"/>
              <a:t>15/12/2023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57915-1671-4C05-8A6D-7C0DD04621C4}" type="slidenum">
              <a:rPr lang="it-IT" smtClean="0"/>
              <a:t>‹N›</a:t>
            </a:fld>
            <a:endParaRPr lang="it-IT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8568391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9FC5-B704-4408-A581-28F35D907B34}" type="datetimeFigureOut">
              <a:rPr lang="it-IT" smtClean="0"/>
              <a:t>15/12/2023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57915-1671-4C05-8A6D-7C0DD04621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575509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9FC5-B704-4408-A581-28F35D907B34}" type="datetimeFigureOut">
              <a:rPr lang="it-IT" smtClean="0"/>
              <a:t>15/12/2023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57915-1671-4C05-8A6D-7C0DD04621C4}" type="slidenum">
              <a:rPr lang="it-IT" smtClean="0"/>
              <a:t>‹N›</a:t>
            </a:fld>
            <a:endParaRPr lang="it-IT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811946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9FC5-B704-4408-A581-28F35D907B34}" type="datetimeFigureOut">
              <a:rPr lang="it-IT" smtClean="0"/>
              <a:t>15/12/2023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57915-1671-4C05-8A6D-7C0DD04621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261376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9FC5-B704-4408-A581-28F35D907B34}" type="datetimeFigureOut">
              <a:rPr lang="it-IT" smtClean="0"/>
              <a:t>15/12/2023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57915-1671-4C05-8A6D-7C0DD04621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539983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9FC5-B704-4408-A581-28F35D907B34}" type="datetimeFigureOut">
              <a:rPr lang="it-IT" smtClean="0"/>
              <a:t>15/12/2023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57915-1671-4C05-8A6D-7C0DD04621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1570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88D4-9E50-472F-BE30-7CD42BAE45AF}" type="slidenum">
              <a:rPr lang="it-IT" altLang="it-IT" smtClean="0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59295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80570-8A6B-4AC2-BE30-982E0674380C}" type="slidenum">
              <a:rPr lang="it-IT" altLang="it-IT" smtClean="0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0897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41395-25E5-402A-9062-0B451CC67CE1}" type="slidenum">
              <a:rPr lang="it-IT" altLang="it-IT" smtClean="0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7293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314ED-B696-4E97-A23F-D5BF150B402A}" type="slidenum">
              <a:rPr lang="it-IT" altLang="it-IT" smtClean="0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90599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FA0C8-994C-41B5-9606-DA9D4C7522BA}" type="slidenum">
              <a:rPr lang="it-IT" altLang="it-IT" smtClean="0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19089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29FC5-B704-4408-A581-28F35D907B34}" type="datetimeFigureOut">
              <a:rPr lang="it-IT" smtClean="0"/>
              <a:t>15/12/2023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0357915-1671-4C05-8A6D-7C0DD04621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715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29FC5-B704-4408-A581-28F35D907B34}" type="datetimeFigureOut">
              <a:rPr lang="it-IT" smtClean="0"/>
              <a:t>15/12/2023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0357915-1671-4C05-8A6D-7C0DD04621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5695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  <p:sldLayoutId id="214748376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29FC5-B704-4408-A581-28F35D907B34}" type="datetimeFigureOut">
              <a:rPr lang="it-IT" smtClean="0"/>
              <a:t>15/12/2023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0357915-1671-4C05-8A6D-7C0DD04621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8361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798" r:id="rId14"/>
    <p:sldLayoutId id="2147483799" r:id="rId15"/>
    <p:sldLayoutId id="21474838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4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4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43.pn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4.xml"/><Relationship Id="rId5" Type="http://schemas.microsoft.com/office/2007/relationships/hdphoto" Target="../media/hdphoto4.wdp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5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54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58.jpeg"/><Relationship Id="rId4" Type="http://schemas.microsoft.com/office/2007/relationships/hdphoto" Target="../media/hdphoto5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4.xml"/><Relationship Id="rId5" Type="http://schemas.microsoft.com/office/2007/relationships/hdphoto" Target="../media/hdphoto3.wdp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 rot="1551577">
            <a:off x="357156" y="2025064"/>
            <a:ext cx="8429684" cy="1828800"/>
          </a:xfrm>
          <a:noFill/>
        </p:spPr>
        <p:txBody>
          <a:bodyPr>
            <a:prstTxWarp prst="textWave1">
              <a:avLst/>
            </a:prstTxWarp>
            <a:noAutofit/>
          </a:bodyPr>
          <a:lstStyle/>
          <a:p>
            <a:pPr algn="ctr"/>
            <a:r>
              <a:rPr lang="it-IT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BENVENUTI!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47EA7F8-43EB-40DC-9B09-EB7589B7A8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3212976"/>
            <a:ext cx="4085177" cy="3789040"/>
          </a:xfrm>
          <a:prstGeom prst="rect">
            <a:avLst/>
          </a:prstGeom>
        </p:spPr>
      </p:pic>
      <p:pic>
        <p:nvPicPr>
          <p:cNvPr id="3" name="Picture 2" descr="2023 3d Número De Ouro PNG , 2023, Ano Novo, Feliz Ano Novo Imagem PNG e  PSD Para Download Gratuit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6388">
            <a:off x="5298885" y="231642"/>
            <a:ext cx="2535006" cy="25350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53426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Risultati immagini per scuola aper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58" y="5286388"/>
            <a:ext cx="1414838" cy="12900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magine 3" descr="Immagine che contiene persona, figlio, interni, ragazzo&#10;&#10;Descrizione generata automaticamente">
            <a:extLst>
              <a:ext uri="{FF2B5EF4-FFF2-40B4-BE49-F238E27FC236}">
                <a16:creationId xmlns:a16="http://schemas.microsoft.com/office/drawing/2014/main" id="{6838E931-A27C-4FCC-A522-8532638DE0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14098"/>
            <a:ext cx="3714750" cy="495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magine 5" descr="Immagine che contiene persona, tavolo, interni, finestra&#10;&#10;Descrizione generata automaticamente">
            <a:extLst>
              <a:ext uri="{FF2B5EF4-FFF2-40B4-BE49-F238E27FC236}">
                <a16:creationId xmlns:a16="http://schemas.microsoft.com/office/drawing/2014/main" id="{C315B227-55F0-4A73-8109-B85FB875CA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698" y="1340768"/>
            <a:ext cx="3714750" cy="495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magine 8" descr="Immagine che contiene persona, interni, figlio, pavimento&#10;&#10;Descrizione generata automaticamente">
            <a:extLst>
              <a:ext uri="{FF2B5EF4-FFF2-40B4-BE49-F238E27FC236}">
                <a16:creationId xmlns:a16="http://schemas.microsoft.com/office/drawing/2014/main" id="{E5010CCE-912D-4FD1-97F5-47C68AE83A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754" y="880312"/>
            <a:ext cx="6796500" cy="5097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69672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Risultati immagini per scuola aper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58" y="5286388"/>
            <a:ext cx="1414838" cy="12900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4752528" cy="63367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FF9D0867-D123-44ED-BAE7-517881839A22}"/>
              </a:ext>
            </a:extLst>
          </p:cNvPr>
          <p:cNvSpPr txBox="1">
            <a:spLocks/>
          </p:cNvSpPr>
          <p:nvPr/>
        </p:nvSpPr>
        <p:spPr>
          <a:xfrm rot="2996347">
            <a:off x="4928625" y="2651986"/>
            <a:ext cx="4536504" cy="76757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it-IT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Lim</a:t>
            </a:r>
            <a:r>
              <a:rPr lang="it-IT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Mobile!</a:t>
            </a:r>
            <a:endParaRPr lang="it-IT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435349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57158" y="1008091"/>
            <a:ext cx="8429684" cy="1828800"/>
          </a:xfrm>
        </p:spPr>
        <p:txBody>
          <a:bodyPr>
            <a:noAutofit/>
          </a:bodyPr>
          <a:lstStyle/>
          <a:p>
            <a:pPr algn="l"/>
            <a:r>
              <a:rPr lang="it-IT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Da sempre la nostra scuola è caratterizzata da una particolare attenzione alle tematiche ambientali, alla valorizzazione delle risorse del territorio, alla salute, allo sport…</a:t>
            </a:r>
          </a:p>
        </p:txBody>
      </p:sp>
      <p:pic>
        <p:nvPicPr>
          <p:cNvPr id="1027" name="Picture 3" descr="Risultati immagini per scuola aper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58" y="5286388"/>
            <a:ext cx="1414838" cy="12900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BFC2AEE0-C248-4D3B-8E7B-2F2B40668B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255" y="2996952"/>
            <a:ext cx="2996952" cy="16233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B1DF933C-819D-4BD0-931C-FD71C860E1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037" y="2996952"/>
            <a:ext cx="2591272" cy="1943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9C064A9C-C14F-4E3E-909C-9312AF1DD7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5100" y="4780362"/>
            <a:ext cx="1862336" cy="1862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DBA2E8A2-53F3-44AE-886F-7728F70878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90721" y="4560808"/>
            <a:ext cx="2996952" cy="19959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840646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99592" y="281559"/>
            <a:ext cx="7671226" cy="1196595"/>
          </a:xfrm>
        </p:spPr>
        <p:txBody>
          <a:bodyPr>
            <a:noAutofit/>
          </a:bodyPr>
          <a:lstStyle/>
          <a:p>
            <a:r>
              <a:rPr lang="it-IT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Il primo Progetto Didattico Ambientale</a:t>
            </a:r>
          </a:p>
        </p:txBody>
      </p:sp>
      <p:pic>
        <p:nvPicPr>
          <p:cNvPr id="1027" name="Picture 3" descr="Risultati immagini per scuola aper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03719"/>
            <a:ext cx="1414838" cy="12900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itolo 1"/>
          <p:cNvSpPr txBox="1">
            <a:spLocks/>
          </p:cNvSpPr>
          <p:nvPr/>
        </p:nvSpPr>
        <p:spPr>
          <a:xfrm>
            <a:off x="2700591" y="5954210"/>
            <a:ext cx="6715172" cy="828668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5400" b="1" noProof="0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La Mela</a:t>
            </a:r>
            <a:endParaRPr kumimoji="0" lang="it-IT" sz="54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2623728-CC76-49EE-989A-D9D6BDB43B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370" y="1596595"/>
            <a:ext cx="5753615" cy="4315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D3B2B98F-7CC2-4D11-B37D-AD59346E07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193" y="2609915"/>
            <a:ext cx="2604596" cy="20195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86107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Risultati immagini per scuola aper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58" y="5286388"/>
            <a:ext cx="1414838" cy="12900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86" name="Picture 2" descr="C:\Users\FreePC\Desktop\MASSIMO\SCUOLA\sito internet\immagini\rovegliana\2016-02-03\20160202_1423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985" y="432578"/>
            <a:ext cx="7274291" cy="43645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itolo 1"/>
          <p:cNvSpPr txBox="1">
            <a:spLocks/>
          </p:cNvSpPr>
          <p:nvPr/>
        </p:nvSpPr>
        <p:spPr>
          <a:xfrm>
            <a:off x="500034" y="5715016"/>
            <a:ext cx="6715172" cy="828668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5400" b="1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Croce Rossa</a:t>
            </a:r>
            <a:endParaRPr kumimoji="0" lang="it-IT" sz="54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Risultati immagini per scuola aper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58" y="5286388"/>
            <a:ext cx="1414838" cy="12900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0" name="Picture 2" descr="C:\Users\FreePC\Desktop\MASSIMO\SCUOLA\sito internet\immagini\rovegliana\2016-02-03\20160202_1501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3071810"/>
            <a:ext cx="5524501" cy="33146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1" name="Picture 3" descr="C:\Users\FreePC\Desktop\MASSIMO\SCUOLA\sito internet\immagini\rovegliana\2016-02-03\20160202_1536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3" y="428604"/>
            <a:ext cx="3810027" cy="228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Risultati immagini per scuola aper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58" y="5286388"/>
            <a:ext cx="1414838" cy="12900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06" name="Picture 2" descr="146186699409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9592" y="620688"/>
            <a:ext cx="5355796" cy="42095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itolo 1"/>
          <p:cNvSpPr txBox="1">
            <a:spLocks/>
          </p:cNvSpPr>
          <p:nvPr/>
        </p:nvSpPr>
        <p:spPr>
          <a:xfrm>
            <a:off x="500034" y="5572140"/>
            <a:ext cx="6715172" cy="828668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54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Protezione</a:t>
            </a:r>
            <a:r>
              <a:rPr kumimoji="0" lang="it-IT" sz="5400" b="1" i="0" u="none" strike="noStrike" kern="1200" cap="none" spc="0" normalizeH="0" noProof="0" dirty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civile</a:t>
            </a:r>
            <a:endParaRPr kumimoji="0" lang="it-IT" sz="54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A99C7329-4E82-43A7-BEF7-0E12CDAF96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6256" y="836712"/>
            <a:ext cx="1728192" cy="17281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Risultati immagini per scuola aper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58" y="5286388"/>
            <a:ext cx="1414838" cy="12900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2" name="Picture 4" descr="C:\Users\FreePC\AppData\Local\Temp\Rar$DIa0.052\20170228_15105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928802"/>
            <a:ext cx="6096000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itolo 1"/>
          <p:cNvSpPr>
            <a:spLocks noGrp="1"/>
          </p:cNvSpPr>
          <p:nvPr>
            <p:ph type="ctrTitle"/>
          </p:nvPr>
        </p:nvSpPr>
        <p:spPr>
          <a:xfrm>
            <a:off x="309490" y="78577"/>
            <a:ext cx="6715172" cy="1185858"/>
          </a:xfrm>
        </p:spPr>
        <p:txBody>
          <a:bodyPr>
            <a:noAutofit/>
          </a:bodyPr>
          <a:lstStyle/>
          <a:p>
            <a:pPr algn="ctr"/>
            <a:r>
              <a:rPr lang="it-IT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Sci Alpino a </a:t>
            </a:r>
            <a:r>
              <a:rPr lang="it-IT" sz="4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carnevale…</a:t>
            </a:r>
            <a:endParaRPr lang="it-IT" sz="4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17413" name="Picture 5" descr="C:\Users\FreePC\AppData\Local\Temp\Rar$DIa0.034\20170228_14432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8697" y="1556792"/>
            <a:ext cx="2905124" cy="217884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8CCC9C09-3275-435E-9B3C-469DE3ED7B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7064" y="347927"/>
            <a:ext cx="1878732" cy="1583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066 0.11991 L -0.12066 0.11991 C -0.25052 0.09908 -0.18281 0.10417 -0.32396 0.10695 C -0.32552 0.10972 -0.32743 0.1125 -0.32882 0.11551 C -0.32969 0.11759 -0.32969 0.11991 -0.33038 0.12199 C -0.33142 0.125 -0.33264 0.12778 -0.33368 0.13056 C -0.33594 0.13773 -0.33802 0.14491 -0.3401 0.15209 C -0.33906 0.16435 -0.33906 0.17685 -0.3368 0.18866 C -0.33628 0.19213 -0.33385 0.19445 -0.33194 0.19722 C -0.32778 0.20394 -0.32326 0.20996 -0.31909 0.21667 C -0.31788 0.21852 -0.31701 0.22107 -0.31597 0.22315 C -0.3 0.25116 -0.31857 0.21806 -0.30295 0.24236 C -0.29896 0.24861 -0.29166 0.26181 -0.29166 0.26181 C -0.29062 0.26898 -0.28611 0.27685 -0.28854 0.28334 C -0.2901 0.28773 -0.29114 0.29236 -0.2934 0.2963 C -0.29444 0.29838 -0.29653 0.29908 -0.29809 0.30047 C -0.30295 0.30509 -0.30538 0.3088 -0.31111 0.31134 C -0.33455 0.32176 -0.35833 0.33148 -0.38194 0.34144 C -0.38732 0.34375 -0.39253 0.34699 -0.39809 0.34792 L -0.41111 0.35 C -0.41857 0.35116 -0.43229 0.35255 -0.4401 0.3544 C -0.45555 0.35764 -0.48941 0.36898 -0.49809 0.37153 C -0.50191 0.37246 -0.50573 0.37292 -0.50937 0.37361 C -0.51267 0.375 -0.5158 0.37685 -0.51909 0.37801 C -0.52222 0.37894 -0.52569 0.37917 -0.52882 0.38009 C -0.53125 0.38079 -0.5408 0.38588 -0.54166 0.38658 C -0.54409 0.3882 -0.54583 0.39121 -0.54809 0.39306 C -0.55173 0.39607 -0.55607 0.39792 -0.55937 0.40162 C -0.57378 0.41783 -0.57534 0.4213 -0.58368 0.43611 C -0.5842 0.4382 -0.58437 0.44051 -0.58524 0.44259 C -0.58663 0.4456 -0.58993 0.44746 -0.5901 0.45116 C -0.59236 0.48658 -0.5934 0.48218 -0.58524 0.49838 C -0.58472 0.50116 -0.58437 0.50417 -0.58368 0.50695 C -0.58281 0.50996 -0.58003 0.5125 -0.58038 0.51551 C -0.58125 0.52454 -0.58368 0.53334 -0.5868 0.54144 C -0.58767 0.54352 -0.5901 0.54259 -0.59166 0.54352 C -0.60225 0.55047 -0.59219 0.55162 -0.61267 0.55648 C -0.66632 0.56922 -0.61371 0.55741 -0.66753 0.56713 C -0.67014 0.56783 -0.67291 0.56922 -0.67552 0.56945 C -0.70243 0.5706 -0.72934 0.57084 -0.75625 0.57153 C -0.75833 0.57222 -0.76041 0.57315 -0.76267 0.57361 C -0.76528 0.57454 -0.7684 0.57384 -0.77066 0.57593 C -0.77222 0.57709 -0.77187 0.58009 -0.77239 0.58218 C -0.77187 0.58519 -0.7717 0.5882 -0.77066 0.59097 C -0.76979 0.59306 -0.76163 0.60903 -0.75937 0.6125 C -0.7559 0.61759 -0.75156 0.62199 -0.74809 0.62755 C -0.74045 0.63982 -0.74635 0.63611 -0.73854 0.64676 C -0.73663 0.64931 -0.7342 0.65116 -0.73194 0.65324 C -0.72448 0.66852 -0.73403 0.64954 -0.72396 0.66829 C -0.72274 0.67037 -0.72153 0.67246 -0.72066 0.67477 C -0.71996 0.67685 -0.71962 0.67894 -0.71909 0.68125 C -0.7184 0.68449 -0.71719 0.69283 -0.71597 0.6963 C -0.7151 0.69861 -0.71423 0.70116 -0.71267 0.70278 C -0.71094 0.70463 -0.70017 0.70695 -0.69982 0.70695 C -0.69809 0.70764 -0.69653 0.70857 -0.69496 0.70926 C -0.69149 0.71042 -0.67882 0.71482 -0.67396 0.71574 C -0.66857 0.71667 -0.66319 0.7169 -0.65781 0.71783 C -0.65503 0.71829 -0.65243 0.71968 -0.64982 0.71991 C -0.62934 0.72246 -0.60885 0.72361 -0.58854 0.72639 C -0.56753 0.72917 -0.57778 0.72778 -0.55781 0.73079 C -0.55451 0.73218 -0.54913 0.73426 -0.54653 0.73704 C -0.54514 0.73889 -0.54444 0.74144 -0.54323 0.74352 C -0.54444 0.74653 -0.54566 0.74931 -0.54653 0.75232 C -0.54722 0.7544 -0.54687 0.75695 -0.54809 0.75857 C -0.5493 0.76019 -0.55139 0.75972 -0.55295 0.76088 C -0.571 0.77292 -0.55746 0.76621 -0.57239 0.77361 C -0.57396 0.77454 -0.57552 0.77547 -0.57725 0.77593 C -0.58194 0.77685 -0.58698 0.77685 -0.59166 0.77801 C -0.60191 0.78056 -0.61198 0.78426 -0.62239 0.78658 L -0.63194 0.78866 C -0.64948 0.79306 -0.63628 0.79144 -0.66753 0.79746 C -0.67743 0.79931 -0.68854 0.80116 -0.69809 0.80394 C -0.70347 0.80533 -0.70903 0.80625 -0.71423 0.8081 C -0.73003 0.81343 -0.71041 0.80695 -0.72882 0.8125 C -0.7309 0.81297 -0.73316 0.81343 -0.73524 0.81459 C -0.73854 0.81644 -0.74166 0.81922 -0.74496 0.82107 C -0.75555 0.82685 -0.76146 0.82685 -0.77396 0.82963 C -0.78455 0.83658 -0.79427 0.84422 -0.80625 0.84676 C -0.81059 0.84769 -0.81944 0.84954 -0.82396 0.85116 C -0.82778 0.85232 -0.83142 0.85394 -0.83524 0.85556 L -0.92378 0.84908 C -0.92708 0.84861 -0.93021 0.84699 -0.9335 0.84676 C -0.94427 0.8463 -0.95503 0.84676 -0.9658 0.84676 L -0.9658 0.84676 " pathEditMode="relative" ptsTypes="AAAAAAAAAAAAAAAAAAAAAAAAAAAAAAAAAAAAAAAAAAAAAAAAAAAAAAAAAAAAAAAAAAAAAAAAAAAAAAAAAAAA">
                                      <p:cBhvr>
                                        <p:cTn id="3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Risultati immagini per scuola aper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57654" y="5429264"/>
            <a:ext cx="1258142" cy="11471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itolo 1"/>
          <p:cNvSpPr>
            <a:spLocks noGrp="1"/>
          </p:cNvSpPr>
          <p:nvPr>
            <p:ph type="ctrTitle"/>
          </p:nvPr>
        </p:nvSpPr>
        <p:spPr>
          <a:xfrm>
            <a:off x="611560" y="116632"/>
            <a:ext cx="5286412" cy="900106"/>
          </a:xfrm>
        </p:spPr>
        <p:txBody>
          <a:bodyPr>
            <a:noAutofit/>
          </a:bodyPr>
          <a:lstStyle/>
          <a:p>
            <a:pPr algn="ctr"/>
            <a:r>
              <a:rPr lang="it-IT" sz="5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Nordic-walking</a:t>
            </a:r>
            <a:endParaRPr lang="it-IT" sz="5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19458" name="Picture 2" descr="C:\Users\FreePC\AppData\Local\Temp\Rar$DIa0.388\20170515_14563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187271"/>
            <a:ext cx="3831881" cy="28739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59" name="Picture 3" descr="C:\Users\FreePC\AppData\Local\Temp\Rar$DIa0.019\20170515_15283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09426" y="3058135"/>
            <a:ext cx="4691074" cy="35183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00F537ED-5597-4FD7-8395-2DC41C774A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7925" y="281559"/>
            <a:ext cx="1628800" cy="16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Risultati immagini per scuola aper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58" y="5286388"/>
            <a:ext cx="1414838" cy="12900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itolo 1"/>
          <p:cNvSpPr>
            <a:spLocks noGrp="1"/>
          </p:cNvSpPr>
          <p:nvPr>
            <p:ph type="ctrTitle"/>
          </p:nvPr>
        </p:nvSpPr>
        <p:spPr>
          <a:xfrm>
            <a:off x="3500430" y="428604"/>
            <a:ext cx="5286412" cy="1042982"/>
          </a:xfrm>
        </p:spPr>
        <p:txBody>
          <a:bodyPr>
            <a:noAutofit/>
          </a:bodyPr>
          <a:lstStyle/>
          <a:p>
            <a:pPr algn="ctr"/>
            <a:r>
              <a:rPr lang="it-IT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Pallavolo</a:t>
            </a:r>
          </a:p>
        </p:txBody>
      </p:sp>
      <p:pic>
        <p:nvPicPr>
          <p:cNvPr id="20482" name="Picture 2" descr="C:\Users\FreePC\AppData\Local\Temp\Rar$DIa0.220\20170516_14284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785926"/>
            <a:ext cx="6096000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16586" y="476672"/>
            <a:ext cx="8429684" cy="1828800"/>
          </a:xfrm>
        </p:spPr>
        <p:txBody>
          <a:bodyPr>
            <a:noAutofit/>
          </a:bodyPr>
          <a:lstStyle/>
          <a:p>
            <a:r>
              <a:rPr lang="it-IT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Scuola Primaria “S. Rumor”</a:t>
            </a:r>
            <a:br>
              <a:rPr lang="it-IT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</a:br>
            <a:r>
              <a:rPr lang="it-IT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a indirizzo </a:t>
            </a:r>
            <a:r>
              <a:rPr lang="it-IT" sz="4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didattico-ambientale</a:t>
            </a:r>
            <a:r>
              <a:rPr lang="it-IT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/>
            </a:r>
            <a:br>
              <a:rPr lang="it-IT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</a:br>
            <a:r>
              <a:rPr lang="it-IT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di </a:t>
            </a:r>
            <a:r>
              <a:rPr lang="it-IT" sz="4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Rovegliana</a:t>
            </a:r>
            <a:endParaRPr lang="it-IT" sz="4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1026" name="Picture 2" descr="Rovegliana PRIMAR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643182"/>
            <a:ext cx="4786346" cy="3798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Risultati immagini per scuola apert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58586" y="4284962"/>
            <a:ext cx="2688182" cy="24510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2023 3d Número De Ouro PNG , 2023, Ano Novo, Feliz Ano Novo Imagem PNG e  PSD Para Download Gratuit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450" y="2132856"/>
            <a:ext cx="2246974" cy="22469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53723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Risultati immagini per scuola aper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1414838" cy="12900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itolo 1"/>
          <p:cNvSpPr>
            <a:spLocks noGrp="1"/>
          </p:cNvSpPr>
          <p:nvPr>
            <p:ph type="ctrTitle"/>
          </p:nvPr>
        </p:nvSpPr>
        <p:spPr>
          <a:xfrm>
            <a:off x="1843434" y="285728"/>
            <a:ext cx="7167170" cy="706882"/>
          </a:xfrm>
        </p:spPr>
        <p:txBody>
          <a:bodyPr>
            <a:noAutofit/>
          </a:bodyPr>
          <a:lstStyle/>
          <a:p>
            <a:r>
              <a:rPr lang="it-IT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/>
            </a:r>
            <a:br>
              <a:rPr lang="it-IT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</a:br>
            <a:r>
              <a:rPr lang="it-IT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Medici a scuola senza camice!</a:t>
            </a:r>
            <a:endParaRPr lang="it-IT" sz="32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22530" name="Picture 2" descr="educazione_alimenta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785926"/>
            <a:ext cx="3586472" cy="200026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2531" name="Picture 3" descr="index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1714487"/>
            <a:ext cx="2247916" cy="16986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2" name="Picture 4" descr="depositphotos_8708618-stock-illustration-kid-hug-hear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4214818"/>
            <a:ext cx="2283248" cy="228601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2533" name="Picture 5" descr="therapy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14810" y="4000503"/>
            <a:ext cx="2057738" cy="23682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4" name="Picture 6" descr="denti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86577" y="3714752"/>
            <a:ext cx="2070687" cy="16430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Risultati immagini per scuola aper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4486" y="5376261"/>
            <a:ext cx="1414838" cy="12900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itolo 1"/>
          <p:cNvSpPr>
            <a:spLocks noGrp="1"/>
          </p:cNvSpPr>
          <p:nvPr>
            <p:ph type="ctrTitle"/>
          </p:nvPr>
        </p:nvSpPr>
        <p:spPr>
          <a:xfrm>
            <a:off x="827584" y="836712"/>
            <a:ext cx="7743234" cy="1042982"/>
          </a:xfrm>
        </p:spPr>
        <p:txBody>
          <a:bodyPr>
            <a:noAutofit/>
          </a:bodyPr>
          <a:lstStyle/>
          <a:p>
            <a:pPr algn="ctr"/>
            <a:r>
              <a:rPr lang="it-IT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Incontro col cardiologo prof. Cappato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080585B1-E40E-407C-86BE-DDD7462599A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"/>
          <a:stretch/>
        </p:blipFill>
        <p:spPr>
          <a:xfrm>
            <a:off x="395536" y="2060848"/>
            <a:ext cx="3889280" cy="43963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CFCA6F42-A927-4DF4-A41B-09FC6819F70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57" b="89905" l="6807" r="59748">
                        <a14:foregroundMark x1="7143" y1="6532" x2="9076" y2="15736"/>
                        <a14:foregroundMark x1="9076" y1="15736" x2="6891" y2="54216"/>
                        <a14:foregroundMark x1="6891" y1="54216" x2="8571" y2="72862"/>
                        <a14:foregroundMark x1="8571" y1="72862" x2="20588" y2="69537"/>
                        <a14:foregroundMark x1="20588" y1="69537" x2="31345" y2="74822"/>
                        <a14:foregroundMark x1="31345" y1="74822" x2="44622" y2="73575"/>
                        <a14:foregroundMark x1="44622" y1="73575" x2="58067" y2="69240"/>
                        <a14:foregroundMark x1="58067" y1="69240" x2="59160" y2="59798"/>
                        <a14:foregroundMark x1="59160" y1="59798" x2="56050" y2="49525"/>
                        <a14:foregroundMark x1="56050" y1="49525" x2="60924" y2="30701"/>
                        <a14:foregroundMark x1="60924" y1="30701" x2="57899" y2="2791"/>
                        <a14:foregroundMark x1="57899" y1="2791" x2="44370" y2="6354"/>
                        <a14:foregroundMark x1="44370" y1="6354" x2="7815" y2="6116"/>
                        <a14:foregroundMark x1="51345" y1="4988" x2="59076" y2="11817"/>
                        <a14:foregroundMark x1="59076" y1="11817" x2="59748" y2="12886"/>
                        <a14:foregroundMark x1="15798" y1="37352" x2="16050" y2="46437"/>
                        <a14:foregroundMark x1="16050" y1="46437" x2="10252" y2="55760"/>
                        <a14:foregroundMark x1="10252" y1="55760" x2="10252" y2="65024"/>
                        <a14:foregroundMark x1="10252" y1="65024" x2="21176" y2="69893"/>
                        <a14:foregroundMark x1="21176" y1="69893" x2="36723" y2="71853"/>
                        <a14:foregroundMark x1="36723" y1="71853" x2="53445" y2="68409"/>
                        <a14:foregroundMark x1="53445" y1="68409" x2="50168" y2="48990"/>
                        <a14:foregroundMark x1="50168" y1="48990" x2="42689" y2="40796"/>
                        <a14:foregroundMark x1="42689" y1="40796" x2="31597" y2="37173"/>
                        <a14:foregroundMark x1="31597" y1="37173" x2="16471" y2="36876"/>
                        <a14:foregroundMark x1="16471" y1="56116" x2="16975" y2="65439"/>
                        <a14:foregroundMark x1="16975" y1="65439" x2="28067" y2="69418"/>
                        <a14:foregroundMark x1="28067" y1="69418" x2="41261" y2="70309"/>
                        <a14:foregroundMark x1="41261" y1="70309" x2="51345" y2="64608"/>
                        <a14:foregroundMark x1="51345" y1="64608" x2="45714" y2="55226"/>
                        <a14:foregroundMark x1="45714" y1="55226" x2="19412" y2="55226"/>
                        <a14:foregroundMark x1="19412" y1="55226" x2="16723" y2="558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1"/>
          <a:stretch/>
        </p:blipFill>
        <p:spPr>
          <a:xfrm>
            <a:off x="4716017" y="1748654"/>
            <a:ext cx="2784942" cy="6072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581558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Risultati immagini per scuola aper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4486" y="5376261"/>
            <a:ext cx="1414838" cy="12900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itolo 1"/>
          <p:cNvSpPr>
            <a:spLocks noGrp="1"/>
          </p:cNvSpPr>
          <p:nvPr>
            <p:ph type="ctrTitle"/>
          </p:nvPr>
        </p:nvSpPr>
        <p:spPr>
          <a:xfrm>
            <a:off x="482882" y="260648"/>
            <a:ext cx="7743234" cy="1042982"/>
          </a:xfrm>
        </p:spPr>
        <p:txBody>
          <a:bodyPr>
            <a:noAutofit/>
          </a:bodyPr>
          <a:lstStyle/>
          <a:p>
            <a:pPr algn="ctr"/>
            <a:r>
              <a:rPr lang="it-IT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/>
            </a:r>
            <a:br>
              <a:rPr lang="it-IT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</a:br>
            <a:r>
              <a:rPr lang="it-IT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La biodiversità…</a:t>
            </a:r>
            <a:endParaRPr lang="it-IT" sz="5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3" name="Immagine 2" descr="Immagine che contiene persona, albero, esterni, uomo&#10;&#10;Descrizione generata automaticamente">
            <a:extLst>
              <a:ext uri="{FF2B5EF4-FFF2-40B4-BE49-F238E27FC236}">
                <a16:creationId xmlns:a16="http://schemas.microsoft.com/office/drawing/2014/main" id="{FFB405B8-C367-46DE-A503-BBEB550CB7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700808"/>
            <a:ext cx="6012160" cy="4509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4100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Risultati immagini per scuola aper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4486" y="5376261"/>
            <a:ext cx="1414838" cy="12900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itolo 1"/>
          <p:cNvSpPr>
            <a:spLocks noGrp="1"/>
          </p:cNvSpPr>
          <p:nvPr>
            <p:ph type="ctrTitle"/>
          </p:nvPr>
        </p:nvSpPr>
        <p:spPr>
          <a:xfrm>
            <a:off x="251520" y="404664"/>
            <a:ext cx="7743234" cy="1042982"/>
          </a:xfrm>
        </p:spPr>
        <p:txBody>
          <a:bodyPr>
            <a:noAutofit/>
          </a:bodyPr>
          <a:lstStyle/>
          <a:p>
            <a:pPr algn="ctr"/>
            <a:r>
              <a:rPr lang="it-IT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/>
            </a:r>
            <a:br>
              <a:rPr lang="it-IT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</a:br>
            <a:r>
              <a:rPr lang="it-IT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Cittadini del mondo!</a:t>
            </a:r>
            <a:endParaRPr lang="it-IT" sz="5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2050" name="Picture 2" descr="ISTITUTO COMPRENSIVO &quot;BORGOMANERO 1&quot; » SCUOLA DELL'INFANZ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 bwMode="auto">
          <a:xfrm>
            <a:off x="1475656" y="1700808"/>
            <a:ext cx="5112568" cy="473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0887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Risultati immagini per scuola aper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4486" y="5376261"/>
            <a:ext cx="1414838" cy="12900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itolo 1"/>
          <p:cNvSpPr>
            <a:spLocks noGrp="1"/>
          </p:cNvSpPr>
          <p:nvPr>
            <p:ph type="ctrTitle"/>
          </p:nvPr>
        </p:nvSpPr>
        <p:spPr>
          <a:xfrm>
            <a:off x="251520" y="404664"/>
            <a:ext cx="8496944" cy="1042982"/>
          </a:xfrm>
        </p:spPr>
        <p:txBody>
          <a:bodyPr>
            <a:noAutofit/>
          </a:bodyPr>
          <a:lstStyle/>
          <a:p>
            <a:pPr algn="ctr"/>
            <a:r>
              <a:rPr lang="it-IT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/>
            </a:r>
            <a:br>
              <a:rPr lang="it-IT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</a:br>
            <a:r>
              <a:rPr lang="it-IT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C’è una scuola nel bosco</a:t>
            </a:r>
            <a:endParaRPr lang="it-IT" sz="5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1447646"/>
            <a:ext cx="6476821" cy="4861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019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Risultati immagini per scuola aper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5301208"/>
            <a:ext cx="1414838" cy="12900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itolo 1"/>
          <p:cNvSpPr>
            <a:spLocks noGrp="1"/>
          </p:cNvSpPr>
          <p:nvPr>
            <p:ph type="ctrTitle"/>
          </p:nvPr>
        </p:nvSpPr>
        <p:spPr>
          <a:xfrm>
            <a:off x="233930" y="0"/>
            <a:ext cx="8496944" cy="1042982"/>
          </a:xfrm>
        </p:spPr>
        <p:txBody>
          <a:bodyPr>
            <a:noAutofit/>
          </a:bodyPr>
          <a:lstStyle/>
          <a:p>
            <a:pPr algn="ctr"/>
            <a:r>
              <a:rPr lang="it-IT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/>
            </a:r>
            <a:br>
              <a:rPr lang="it-IT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</a:br>
            <a:r>
              <a:rPr lang="it-IT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L’impronta</a:t>
            </a:r>
            <a:endParaRPr lang="it-IT" sz="5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243" y="1124744"/>
            <a:ext cx="5986318" cy="4493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69551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Risultati immagini per scuola aper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1584176" cy="1444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34" name="Picture 2" descr="C:\Users\FreePC\AppData\Local\Temp\Rar$DIa0.630\20170330_1422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857364"/>
            <a:ext cx="6096000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itolo 1"/>
          <p:cNvSpPr>
            <a:spLocks noGrp="1"/>
          </p:cNvSpPr>
          <p:nvPr>
            <p:ph type="ctrTitle"/>
          </p:nvPr>
        </p:nvSpPr>
        <p:spPr>
          <a:xfrm>
            <a:off x="892943" y="513151"/>
            <a:ext cx="7358114" cy="1185858"/>
          </a:xfrm>
        </p:spPr>
        <p:txBody>
          <a:bodyPr>
            <a:noAutofit/>
          </a:bodyPr>
          <a:lstStyle/>
          <a:p>
            <a:r>
              <a:rPr lang="it-IT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Scuola…</a:t>
            </a:r>
            <a:r>
              <a:rPr lang="it-IT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it-IT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cardioprotetta</a:t>
            </a:r>
            <a:r>
              <a:rPr lang="it-IT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!</a:t>
            </a:r>
          </a:p>
        </p:txBody>
      </p:sp>
      <p:pic>
        <p:nvPicPr>
          <p:cNvPr id="23554" name="Picture 2" descr="Risultati immagini per da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4143364"/>
            <a:ext cx="1600185" cy="16001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Risultati immagini per scuola aper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1584176" cy="1444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itolo 1"/>
          <p:cNvSpPr>
            <a:spLocks noGrp="1"/>
          </p:cNvSpPr>
          <p:nvPr>
            <p:ph type="ctrTitle"/>
          </p:nvPr>
        </p:nvSpPr>
        <p:spPr>
          <a:xfrm>
            <a:off x="2627784" y="263587"/>
            <a:ext cx="5839297" cy="1185858"/>
          </a:xfrm>
        </p:spPr>
        <p:txBody>
          <a:bodyPr>
            <a:noAutofit/>
          </a:bodyPr>
          <a:lstStyle/>
          <a:p>
            <a:r>
              <a:rPr lang="it-IT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Aula Informatica</a:t>
            </a:r>
          </a:p>
        </p:txBody>
      </p:sp>
      <p:pic>
        <p:nvPicPr>
          <p:cNvPr id="3" name="Immagine 2" descr="Immagine che contiene pavimento, interni, parete, tavolo&#10;&#10;Descrizione generata automaticamente">
            <a:extLst>
              <a:ext uri="{FF2B5EF4-FFF2-40B4-BE49-F238E27FC236}">
                <a16:creationId xmlns:a16="http://schemas.microsoft.com/office/drawing/2014/main" id="{9BB7459C-DB41-4DBE-A50C-EEC52DF531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99" y="1844824"/>
            <a:ext cx="4953000" cy="3714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magine 5" descr="Immagine che contiene pavimento, interni&#10;&#10;Descrizione generata automaticamente">
            <a:extLst>
              <a:ext uri="{FF2B5EF4-FFF2-40B4-BE49-F238E27FC236}">
                <a16:creationId xmlns:a16="http://schemas.microsoft.com/office/drawing/2014/main" id="{8574B897-8FD3-475D-8B70-A00DE24E9E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901" y="2849154"/>
            <a:ext cx="4953000" cy="3714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78340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Risultati immagini per scuola aper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1584176" cy="1444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itolo 1"/>
          <p:cNvSpPr>
            <a:spLocks noGrp="1"/>
          </p:cNvSpPr>
          <p:nvPr>
            <p:ph type="ctrTitle"/>
          </p:nvPr>
        </p:nvSpPr>
        <p:spPr>
          <a:xfrm>
            <a:off x="2627784" y="263587"/>
            <a:ext cx="5839297" cy="1185858"/>
          </a:xfrm>
        </p:spPr>
        <p:txBody>
          <a:bodyPr>
            <a:noAutofit/>
          </a:bodyPr>
          <a:lstStyle/>
          <a:p>
            <a:r>
              <a:rPr lang="it-IT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Lim</a:t>
            </a:r>
            <a:r>
              <a:rPr lang="it-IT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in ogni aula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632C2B48-50A8-4828-B04D-843850DF8A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6889" y="1988840"/>
            <a:ext cx="3816424" cy="42404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77165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000364" y="857232"/>
            <a:ext cx="5857916" cy="1185858"/>
          </a:xfrm>
        </p:spPr>
        <p:txBody>
          <a:bodyPr>
            <a:noAutofit/>
          </a:bodyPr>
          <a:lstStyle/>
          <a:p>
            <a:r>
              <a:rPr lang="it-IT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Orario settimanale</a:t>
            </a:r>
          </a:p>
        </p:txBody>
      </p:sp>
      <p:pic>
        <p:nvPicPr>
          <p:cNvPr id="1027" name="Picture 3" descr="Risultati immagini per scuola aper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206" y="5143512"/>
            <a:ext cx="1643074" cy="14981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itolo 1"/>
          <p:cNvSpPr txBox="1">
            <a:spLocks/>
          </p:cNvSpPr>
          <p:nvPr/>
        </p:nvSpPr>
        <p:spPr>
          <a:xfrm>
            <a:off x="971600" y="2826704"/>
            <a:ext cx="6000792" cy="1185858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normalizeH="0" baseline="0" noProof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Lunedì, Martedì, Giovedì:</a:t>
            </a:r>
            <a:r>
              <a:rPr kumimoji="0" lang="it-IT" sz="3200" b="1" i="0" u="none" strike="noStrike" kern="1200" normalizeH="0" noProof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normalizeH="0" noProof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ore 8,00-12,30 (Mensa)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normalizeH="0" noProof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14,00-16,00</a:t>
            </a:r>
            <a:endParaRPr kumimoji="0" lang="it-IT" sz="3200" b="1" i="0" u="none" strike="noStrike" kern="1200" normalizeH="0" baseline="0" noProof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2571736" y="4550583"/>
            <a:ext cx="4000528" cy="1185858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lt"/>
                <a:ea typeface="+mj-ea"/>
                <a:cs typeface="+mj-cs"/>
              </a:rPr>
              <a:t>Mercoledì, Venerdì</a:t>
            </a:r>
            <a:r>
              <a:rPr kumimoji="0" lang="it-IT" sz="3200" b="1" i="0" u="none" strike="noStrike" kern="1200" normalizeH="0" baseline="0" noProof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:</a:t>
            </a:r>
            <a:r>
              <a:rPr kumimoji="0" lang="it-IT" sz="3200" b="1" i="0" u="none" strike="noStrike" kern="1200" normalizeH="0" noProof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normalizeH="0" noProof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ore 8,00-12,30</a:t>
            </a:r>
            <a:endParaRPr kumimoji="0" lang="it-IT" sz="3200" i="0" u="none" strike="noStrike" kern="120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5362" name="Picture 2" descr="Risultati immagini per orario scolastic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28604"/>
            <a:ext cx="2413265" cy="164307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28596" y="357166"/>
            <a:ext cx="8429684" cy="1828800"/>
          </a:xfrm>
        </p:spPr>
        <p:txBody>
          <a:bodyPr>
            <a:noAutofit/>
          </a:bodyPr>
          <a:lstStyle/>
          <a:p>
            <a:r>
              <a:rPr lang="it-IT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La nostra scuola si trova in una splendida posizione collinare, con ampio e soleggiato cortile</a:t>
            </a:r>
          </a:p>
        </p:txBody>
      </p:sp>
      <p:pic>
        <p:nvPicPr>
          <p:cNvPr id="1027" name="Picture 3" descr="Risultati immagini per scuola aper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58" y="5286388"/>
            <a:ext cx="1414838" cy="12900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420888"/>
            <a:ext cx="4388461" cy="34473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09563" y="3319770"/>
            <a:ext cx="5098889" cy="32566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Risultati immagini per scuola aper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49877" y="5276154"/>
            <a:ext cx="1414838" cy="12900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itolo 1"/>
          <p:cNvSpPr>
            <a:spLocks noGrp="1"/>
          </p:cNvSpPr>
          <p:nvPr>
            <p:ph type="ctrTitle"/>
          </p:nvPr>
        </p:nvSpPr>
        <p:spPr>
          <a:xfrm>
            <a:off x="1843434" y="285728"/>
            <a:ext cx="7167170" cy="706882"/>
          </a:xfrm>
        </p:spPr>
        <p:txBody>
          <a:bodyPr>
            <a:noAutofit/>
          </a:bodyPr>
          <a:lstStyle/>
          <a:p>
            <a:r>
              <a:rPr lang="it-IT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/>
            </a:r>
            <a:br>
              <a:rPr lang="it-IT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</a:br>
            <a:endParaRPr lang="it-IT" sz="32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3707904" y="331043"/>
            <a:ext cx="5436096" cy="9001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4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Orario settimanale</a:t>
            </a:r>
          </a:p>
          <a:p>
            <a:r>
              <a:rPr lang="it-IT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Scuola Primaria di Recoaro</a:t>
            </a:r>
            <a:endParaRPr lang="it-IT" sz="2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504412" y="3310524"/>
            <a:ext cx="5832648" cy="32857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it-IT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Lunedì 8-13</a:t>
            </a:r>
          </a:p>
          <a:p>
            <a:pPr algn="l"/>
            <a:r>
              <a:rPr lang="it-IT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Martedì 8-13</a:t>
            </a:r>
          </a:p>
          <a:p>
            <a:pPr algn="l"/>
            <a:r>
              <a:rPr lang="it-IT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Mercoledì 8-13</a:t>
            </a:r>
          </a:p>
          <a:p>
            <a:pPr algn="l"/>
            <a:r>
              <a:rPr lang="it-IT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(Pomeriggio: 14-16 classi 3^, 4^, 5^)</a:t>
            </a:r>
          </a:p>
          <a:p>
            <a:pPr algn="l"/>
            <a:r>
              <a:rPr lang="it-IT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Giovedì 8-13</a:t>
            </a:r>
          </a:p>
          <a:p>
            <a:pPr algn="l"/>
            <a:r>
              <a:rPr lang="it-IT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Venerdì 8-13</a:t>
            </a:r>
          </a:p>
          <a:p>
            <a:pPr algn="l"/>
            <a:r>
              <a:rPr lang="it-IT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Ricreazione: 10,45-11</a:t>
            </a:r>
            <a:endParaRPr lang="it-IT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1026" name="Picture 2" descr="Servizio di prolungamento dell'orario scolastico per gli alunni della scuola  dell'infanzia - Comune di Monteprandon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6757" y1="35407" x2="33514" y2="47368"/>
                        <a14:foregroundMark x1="60811" y1="39234" x2="51351" y2="488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071" y="1792824"/>
            <a:ext cx="3750644" cy="21186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"/>
          <a:stretch/>
        </p:blipFill>
        <p:spPr>
          <a:xfrm>
            <a:off x="315993" y="116632"/>
            <a:ext cx="3459723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882332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olo 1">
            <a:extLst>
              <a:ext uri="{FF2B5EF4-FFF2-40B4-BE49-F238E27FC236}">
                <a16:creationId xmlns:a16="http://schemas.microsoft.com/office/drawing/2014/main" id="{39682E21-62F1-4EAD-A04B-433A3434F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60648"/>
            <a:ext cx="6552728" cy="766762"/>
          </a:xfrm>
        </p:spPr>
        <p:txBody>
          <a:bodyPr>
            <a:normAutofit fontScale="90000"/>
          </a:bodyPr>
          <a:lstStyle/>
          <a:p>
            <a:r>
              <a:rPr lang="it-IT" altLang="it-IT" dirty="0"/>
              <a:t>  </a:t>
            </a:r>
            <a:r>
              <a:rPr lang="it-IT" altLang="it-IT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Iscrizioni a. s. </a:t>
            </a:r>
            <a:r>
              <a:rPr lang="it-IT" altLang="it-IT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2024-2025</a:t>
            </a:r>
            <a:endParaRPr lang="it-IT" altLang="it-IT" dirty="0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B737643F-00C2-40AE-A1F8-6104BD159A5D}"/>
              </a:ext>
            </a:extLst>
          </p:cNvPr>
          <p:cNvSpPr/>
          <p:nvPr/>
        </p:nvSpPr>
        <p:spPr>
          <a:xfrm>
            <a:off x="94719" y="1111812"/>
            <a:ext cx="9036496" cy="5578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fontAlgn="base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Times New Roman"/>
                <a:cs typeface="Times New Roman"/>
              </a:rPr>
              <a:t>Le iscrizioni alla prima classe della scuola primaria si effettuano attraverso il </a:t>
            </a:r>
            <a:r>
              <a:rPr lang="it-IT" sz="2800" dirty="0" smtClean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nuovo sistema di iscrizione </a:t>
            </a:r>
            <a:r>
              <a:rPr lang="it-IT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Times New Roman"/>
                <a:cs typeface="Times New Roman"/>
              </a:rPr>
              <a:t>UNICA </a:t>
            </a:r>
            <a:r>
              <a:rPr lang="it-IT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Times New Roman"/>
                <a:cs typeface="Times New Roman"/>
              </a:rPr>
              <a:t>(https://</a:t>
            </a:r>
            <a:r>
              <a:rPr lang="it-IT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Times New Roman"/>
                <a:cs typeface="Times New Roman"/>
              </a:rPr>
              <a:t>unica.istruzione.gov.it/it/orientamento/iscrizioni)</a:t>
            </a:r>
          </a:p>
          <a:p>
            <a:pPr marL="0" marR="0" lvl="0" indent="0" algn="ctr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it-IT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Times New Roman"/>
                <a:cs typeface="Times New Roman"/>
              </a:rPr>
              <a:t>che sarà disponibile</a:t>
            </a:r>
            <a:endParaRPr kumimoji="0" lang="it-IT" sz="2800" i="0" u="none" strike="noStrike" kern="1200" normalizeH="0" baseline="0" noProof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+mj-lt"/>
              <a:ea typeface="Times New Roman"/>
              <a:cs typeface="Times New Roman"/>
            </a:endParaRPr>
          </a:p>
          <a:p>
            <a:pPr marL="0" marR="0" lvl="0" indent="0" algn="ctr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it-IT" sz="3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j-lt"/>
                <a:ea typeface="Times New Roman"/>
                <a:cs typeface="Times New Roman"/>
              </a:rPr>
              <a:t>d</a:t>
            </a:r>
            <a:r>
              <a:rPr kumimoji="0" lang="it-IT" sz="3600" b="1" i="0" u="none" strike="noStrike" kern="1200" normalizeH="0" baseline="0" noProof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uLnTx/>
                <a:uFillTx/>
                <a:latin typeface="+mj-lt"/>
                <a:ea typeface="Times New Roman"/>
                <a:cs typeface="Times New Roman"/>
              </a:rPr>
              <a:t>alle </a:t>
            </a:r>
            <a:r>
              <a:rPr kumimoji="0" lang="it-IT" sz="3600" b="1" i="0" u="none" strike="noStrike" kern="1200" normalizeH="0" baseline="0" noProof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uLnTx/>
                <a:uFillTx/>
                <a:latin typeface="+mj-lt"/>
                <a:ea typeface="Times New Roman"/>
                <a:cs typeface="Times New Roman"/>
              </a:rPr>
              <a:t>ore 8,00 del </a:t>
            </a:r>
            <a:r>
              <a:rPr lang="it-IT" sz="3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j-lt"/>
                <a:ea typeface="Times New Roman"/>
                <a:cs typeface="Times New Roman"/>
              </a:rPr>
              <a:t>18</a:t>
            </a:r>
            <a:r>
              <a:rPr kumimoji="0" lang="it-IT" sz="3600" b="1" i="0" u="none" strike="noStrike" kern="1200" normalizeH="0" baseline="0" noProof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uLnTx/>
                <a:uFillTx/>
                <a:latin typeface="+mj-lt"/>
                <a:ea typeface="Times New Roman"/>
                <a:cs typeface="Times New Roman"/>
              </a:rPr>
              <a:t> </a:t>
            </a:r>
            <a:r>
              <a:rPr kumimoji="0" lang="it-IT" sz="3600" b="1" i="0" u="none" strike="noStrike" kern="1200" normalizeH="0" baseline="0" noProof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uLnTx/>
                <a:uFillTx/>
                <a:latin typeface="+mj-lt"/>
                <a:ea typeface="Times New Roman"/>
                <a:cs typeface="Times New Roman"/>
              </a:rPr>
              <a:t>gennaio </a:t>
            </a:r>
            <a:r>
              <a:rPr kumimoji="0" lang="it-IT" sz="3600" b="1" i="0" u="none" strike="noStrike" kern="1200" normalizeH="0" baseline="0" noProof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uLnTx/>
                <a:uFillTx/>
                <a:latin typeface="+mj-lt"/>
                <a:ea typeface="Times New Roman"/>
                <a:cs typeface="Times New Roman"/>
              </a:rPr>
              <a:t>2024</a:t>
            </a:r>
            <a:endParaRPr kumimoji="0" lang="it-IT" sz="3600" b="1" i="0" u="none" strike="noStrike" kern="1200" normalizeH="0" baseline="0" noProof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uLnTx/>
              <a:uFillTx/>
              <a:latin typeface="+mj-lt"/>
              <a:ea typeface="Times New Roman"/>
              <a:cs typeface="Times New Roman"/>
            </a:endParaRPr>
          </a:p>
          <a:p>
            <a:pPr marL="0" marR="0" lvl="0" indent="0" algn="ctr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it-IT" sz="3600" b="1" noProof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j-lt"/>
                <a:ea typeface="Times New Roman"/>
                <a:cs typeface="Times New Roman"/>
              </a:rPr>
              <a:t>a</a:t>
            </a:r>
            <a:r>
              <a:rPr kumimoji="0" lang="it-IT" sz="3600" b="1" i="0" u="none" strike="noStrike" kern="1200" normalizeH="0" baseline="0" noProof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uLnTx/>
                <a:uFillTx/>
                <a:latin typeface="+mj-lt"/>
                <a:ea typeface="Times New Roman"/>
                <a:cs typeface="Times New Roman"/>
              </a:rPr>
              <a:t>lle ore 20,00 del</a:t>
            </a:r>
            <a:r>
              <a:rPr kumimoji="0" lang="it-IT" sz="3600" b="1" i="0" u="none" strike="noStrike" kern="1200" normalizeH="0" noProof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uLnTx/>
                <a:uFillTx/>
                <a:latin typeface="+mj-lt"/>
                <a:ea typeface="Times New Roman"/>
                <a:cs typeface="Times New Roman"/>
              </a:rPr>
              <a:t> </a:t>
            </a:r>
            <a:r>
              <a:rPr lang="it-IT" sz="3600" b="1" noProof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j-lt"/>
                <a:ea typeface="Times New Roman"/>
                <a:cs typeface="Times New Roman"/>
              </a:rPr>
              <a:t>10</a:t>
            </a:r>
            <a:r>
              <a:rPr kumimoji="0" lang="it-IT" sz="3600" b="1" i="0" u="none" strike="noStrike" kern="1200" normalizeH="0" baseline="0" noProof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uLnTx/>
                <a:uFillTx/>
                <a:latin typeface="+mj-lt"/>
                <a:ea typeface="Times New Roman"/>
                <a:cs typeface="Times New Roman"/>
              </a:rPr>
              <a:t> febbraio 2024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800" b="1" dirty="0" smtClean="0"/>
              <a:t>Se </a:t>
            </a:r>
            <a:r>
              <a:rPr lang="it-IT" sz="2800" b="1" dirty="0"/>
              <a:t>sei genitore</a:t>
            </a:r>
            <a:r>
              <a:rPr lang="it-IT" sz="2800" dirty="0"/>
              <a:t> o eserciti la </a:t>
            </a:r>
            <a:r>
              <a:rPr lang="it-IT" sz="2800" dirty="0" smtClean="0"/>
              <a:t>responsabilità </a:t>
            </a:r>
            <a:r>
              <a:rPr lang="it-IT" sz="2800" dirty="0"/>
              <a:t>genitoriale su alunni o studenti da iscrivere, </a:t>
            </a:r>
            <a:r>
              <a:rPr lang="it-IT" sz="2800" b="1" dirty="0"/>
              <a:t>accedi a Unica</a:t>
            </a:r>
            <a:r>
              <a:rPr lang="it-IT" sz="2800" dirty="0"/>
              <a:t> con la tua identità digitale </a:t>
            </a:r>
            <a:r>
              <a:rPr lang="it-IT" sz="2800" b="1" dirty="0"/>
              <a:t>SPID</a:t>
            </a:r>
            <a:r>
              <a:rPr lang="it-IT" sz="2800" dirty="0"/>
              <a:t>, </a:t>
            </a:r>
            <a:r>
              <a:rPr lang="it-IT" sz="2800" b="1" dirty="0"/>
              <a:t>CIE</a:t>
            </a:r>
            <a:r>
              <a:rPr lang="it-IT" sz="2800" dirty="0"/>
              <a:t>, </a:t>
            </a:r>
            <a:r>
              <a:rPr lang="it-IT" sz="2800" b="1" dirty="0"/>
              <a:t>CNS</a:t>
            </a:r>
            <a:r>
              <a:rPr lang="it-IT" sz="2800" dirty="0"/>
              <a:t> o </a:t>
            </a:r>
            <a:r>
              <a:rPr lang="it-IT" sz="2800" b="1" dirty="0" err="1"/>
              <a:t>eIDAS</a:t>
            </a:r>
            <a:r>
              <a:rPr lang="it-IT" sz="2800" dirty="0"/>
              <a:t>.</a:t>
            </a: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BBF0FCE3-81EB-4EB3-AA45-A7B1C862D1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8264" y="143491"/>
            <a:ext cx="1846415" cy="926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638710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ttangolo 1">
            <a:extLst>
              <a:ext uri="{FF2B5EF4-FFF2-40B4-BE49-F238E27FC236}">
                <a16:creationId xmlns:a16="http://schemas.microsoft.com/office/drawing/2014/main" id="{4598FFA1-FC92-4F35-BB51-D8AB1543ED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3928" y="116632"/>
            <a:ext cx="4968404" cy="6463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400" b="1" i="0" u="none" strike="noStrike" kern="1200" spc="50" normalizeH="0" baseline="0" noProof="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Verdana" panose="020B0604030504040204" pitchFamily="34" charset="0"/>
                <a:ea typeface="+mn-ea"/>
                <a:cs typeface="Times New Roman" panose="02020603050405020304" pitchFamily="18" charset="0"/>
              </a:rPr>
              <a:t>Le famiglie che avessero necessità di assistenza o che, per vari motivi, non potessero procedere autonomamente all’iscrizione, </a:t>
            </a:r>
            <a:r>
              <a:rPr kumimoji="0" lang="it-IT" altLang="it-IT" sz="2400" b="1" i="0" u="none" strike="noStrike" kern="1200" spc="50" normalizeH="0" baseline="0" noProof="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Verdana" panose="020B0604030504040204" pitchFamily="34" charset="0"/>
                <a:ea typeface="+mn-ea"/>
                <a:cs typeface="Times New Roman" panose="02020603050405020304" pitchFamily="18" charset="0"/>
              </a:rPr>
              <a:t>potranno, previo appuntamento, </a:t>
            </a:r>
            <a:r>
              <a:rPr kumimoji="0" lang="it-IT" altLang="it-IT" sz="2400" b="1" i="0" u="none" strike="noStrike" kern="1200" spc="50" normalizeH="0" baseline="0" noProof="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Verdana" panose="020B0604030504040204" pitchFamily="34" charset="0"/>
                <a:ea typeface="+mn-ea"/>
                <a:cs typeface="Times New Roman" panose="02020603050405020304" pitchFamily="18" charset="0"/>
              </a:rPr>
              <a:t>rivolgersi alla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it-IT" altLang="it-IT" sz="2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altLang="it-IT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S</a:t>
            </a:r>
            <a:r>
              <a:rPr kumimoji="0" lang="it-IT" altLang="it-IT" sz="4400" b="1" i="0" u="none" strike="noStrike" kern="1200" normalizeH="0" baseline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Verdana" panose="020B0604030504040204" pitchFamily="34" charset="0"/>
                <a:cs typeface="Times New Roman" panose="02020603050405020304" pitchFamily="18" charset="0"/>
              </a:rPr>
              <a:t>egreteria</a:t>
            </a:r>
            <a:r>
              <a:rPr kumimoji="0" lang="it-IT" altLang="it-IT" sz="4400" b="1" i="0" u="none" strike="noStrike" kern="120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endParaRPr kumimoji="0" lang="it-IT" altLang="it-IT" sz="4400" b="1" i="0" u="none" strike="noStrike" kern="1200" normalizeH="0" baseline="0" noProof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uLnTx/>
              <a:uFillTx/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4400" b="1" i="0" u="none" strike="noStrike" kern="1200" normalizeH="0" baseline="0" noProof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Verdana" panose="020B0604030504040204" pitchFamily="34" charset="0"/>
                <a:cs typeface="Times New Roman" panose="02020603050405020304" pitchFamily="18" charset="0"/>
              </a:rPr>
              <a:t>dell’Istituto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altLang="it-IT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Comprensivo</a:t>
            </a:r>
            <a:r>
              <a:rPr kumimoji="0" lang="it-IT" altLang="it-IT" sz="4400" b="1" i="0" u="none" strike="noStrike" kern="120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Verdana" panose="020B060403050404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" b="10"/>
          <a:stretch/>
        </p:blipFill>
        <p:spPr>
          <a:xfrm rot="21189631">
            <a:off x="463033" y="1462454"/>
            <a:ext cx="3672408" cy="37716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2273326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336F622-A91C-465D-A557-B82ABB129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404813"/>
            <a:ext cx="7793037" cy="1462087"/>
          </a:xfrm>
        </p:spPr>
        <p:txBody>
          <a:bodyPr/>
          <a:lstStyle/>
          <a:p>
            <a:pPr algn="ctr">
              <a:defRPr/>
            </a:pPr>
            <a:r>
              <a:rPr lang="it-IT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SITO DELL’ISTITUTO COMPRENSIVO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29153EE-B65F-4382-8E51-0F568D9C063F}"/>
              </a:ext>
            </a:extLst>
          </p:cNvPr>
          <p:cNvSpPr/>
          <p:nvPr/>
        </p:nvSpPr>
        <p:spPr>
          <a:xfrm>
            <a:off x="611560" y="3429000"/>
            <a:ext cx="7848872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5400" b="1" i="0" u="none" strike="noStrike" kern="1200" cap="none" spc="0" normalizeH="0" baseline="0" noProof="0" dirty="0">
                <a:ln w="24500" cmpd="dbl">
                  <a:solidFill>
                    <a:srgbClr val="FFCF01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FFCF01">
                        <a:tint val="10000"/>
                        <a:satMod val="155000"/>
                      </a:srgbClr>
                    </a:gs>
                    <a:gs pos="60000">
                      <a:srgbClr val="FFCF01">
                        <a:tint val="30000"/>
                        <a:satMod val="155000"/>
                      </a:srgbClr>
                    </a:gs>
                    <a:gs pos="100000">
                      <a:srgbClr val="FFCF01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www.icrecoaro.edu.it</a:t>
            </a:r>
          </a:p>
        </p:txBody>
      </p:sp>
    </p:spTree>
    <p:extLst>
      <p:ext uri="{BB962C8B-B14F-4D97-AF65-F5344CB8AC3E}">
        <p14:creationId xmlns:p14="http://schemas.microsoft.com/office/powerpoint/2010/main" val="1753098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536413" y="281559"/>
            <a:ext cx="2928958" cy="767578"/>
          </a:xfrm>
        </p:spPr>
        <p:txBody>
          <a:bodyPr>
            <a:noAutofit/>
          </a:bodyPr>
          <a:lstStyle/>
          <a:p>
            <a:r>
              <a:rPr lang="it-IT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Il cortile…</a:t>
            </a:r>
          </a:p>
        </p:txBody>
      </p:sp>
      <p:pic>
        <p:nvPicPr>
          <p:cNvPr id="1027" name="Picture 3" descr="Risultati immagini per scuola aper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58" y="5286388"/>
            <a:ext cx="1414838" cy="12900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B21FFCAC-27E6-4988-BD6A-E3A7496EC3F0}"/>
              </a:ext>
            </a:extLst>
          </p:cNvPr>
          <p:cNvSpPr txBox="1">
            <a:spLocks/>
          </p:cNvSpPr>
          <p:nvPr/>
        </p:nvSpPr>
        <p:spPr>
          <a:xfrm>
            <a:off x="819888" y="404664"/>
            <a:ext cx="3994450" cy="10585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Uno dei nostri punti di forza!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BCD3A97-D25B-4E81-AA0D-27160D426C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812198"/>
            <a:ext cx="6352325" cy="47642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609512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724128" y="281559"/>
            <a:ext cx="2928958" cy="767578"/>
          </a:xfrm>
        </p:spPr>
        <p:txBody>
          <a:bodyPr>
            <a:noAutofit/>
          </a:bodyPr>
          <a:lstStyle/>
          <a:p>
            <a:r>
              <a:rPr lang="it-IT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Il cortile…</a:t>
            </a:r>
          </a:p>
        </p:txBody>
      </p:sp>
      <p:pic>
        <p:nvPicPr>
          <p:cNvPr id="1027" name="Picture 3" descr="Risultati immagini per scuola aper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58" y="5286388"/>
            <a:ext cx="1414838" cy="12900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5494"/>
            <a:ext cx="4844857" cy="645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829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536413" y="281559"/>
            <a:ext cx="2928958" cy="767578"/>
          </a:xfrm>
        </p:spPr>
        <p:txBody>
          <a:bodyPr>
            <a:noAutofit/>
          </a:bodyPr>
          <a:lstStyle/>
          <a:p>
            <a:r>
              <a:rPr lang="it-IT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Il cortile…</a:t>
            </a:r>
          </a:p>
        </p:txBody>
      </p:sp>
      <p:pic>
        <p:nvPicPr>
          <p:cNvPr id="1027" name="Picture 3" descr="Risultati immagini per scuola apert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WatercolorSponge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51520" y="281559"/>
            <a:ext cx="1414838" cy="12900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571612"/>
            <a:ext cx="6624736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371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71600" y="5711620"/>
            <a:ext cx="2928958" cy="767578"/>
          </a:xfrm>
        </p:spPr>
        <p:txBody>
          <a:bodyPr>
            <a:noAutofit/>
          </a:bodyPr>
          <a:lstStyle/>
          <a:p>
            <a:r>
              <a:rPr lang="it-IT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Il cortile…</a:t>
            </a:r>
          </a:p>
        </p:txBody>
      </p:sp>
      <p:pic>
        <p:nvPicPr>
          <p:cNvPr id="1027" name="Picture 3" descr="Risultati immagini per scuola aper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58" y="5286388"/>
            <a:ext cx="1414838" cy="12900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EFE122D9-33BB-4D8D-A91C-60F659010F82}"/>
              </a:ext>
            </a:extLst>
          </p:cNvPr>
          <p:cNvSpPr txBox="1">
            <a:spLocks/>
          </p:cNvSpPr>
          <p:nvPr/>
        </p:nvSpPr>
        <p:spPr>
          <a:xfrm rot="16200000">
            <a:off x="4519779" y="4191682"/>
            <a:ext cx="4001939" cy="76757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it-IT" sz="4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Pallavolo!</a:t>
            </a:r>
          </a:p>
        </p:txBody>
      </p:sp>
      <p:sp>
        <p:nvSpPr>
          <p:cNvPr id="12" name="Titolo 1">
            <a:extLst>
              <a:ext uri="{FF2B5EF4-FFF2-40B4-BE49-F238E27FC236}">
                <a16:creationId xmlns:a16="http://schemas.microsoft.com/office/drawing/2014/main" id="{FF9D0867-D123-44ED-BAE7-517881839A22}"/>
              </a:ext>
            </a:extLst>
          </p:cNvPr>
          <p:cNvSpPr txBox="1">
            <a:spLocks/>
          </p:cNvSpPr>
          <p:nvPr/>
        </p:nvSpPr>
        <p:spPr>
          <a:xfrm>
            <a:off x="611560" y="4605446"/>
            <a:ext cx="4536504" cy="76757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it-IT" sz="4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Non solo calcio…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713B766-E360-486A-B665-2D764FA296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92" y="356640"/>
            <a:ext cx="5536639" cy="4152479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953EC67F-4C36-4A83-8B40-4E20A78FF6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WatercolorSpong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72949" y="281559"/>
            <a:ext cx="2353444" cy="23534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387798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Risultati immagini per scuola aper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58" y="5286388"/>
            <a:ext cx="1414838" cy="12900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EFE122D9-33BB-4D8D-A91C-60F659010F82}"/>
              </a:ext>
            </a:extLst>
          </p:cNvPr>
          <p:cNvSpPr txBox="1">
            <a:spLocks/>
          </p:cNvSpPr>
          <p:nvPr/>
        </p:nvSpPr>
        <p:spPr>
          <a:xfrm rot="19008577">
            <a:off x="3877648" y="3925316"/>
            <a:ext cx="5523705" cy="76757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it-IT" sz="4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Nessun problema!</a:t>
            </a:r>
          </a:p>
        </p:txBody>
      </p:sp>
      <p:sp>
        <p:nvSpPr>
          <p:cNvPr id="12" name="Titolo 1">
            <a:extLst>
              <a:ext uri="{FF2B5EF4-FFF2-40B4-BE49-F238E27FC236}">
                <a16:creationId xmlns:a16="http://schemas.microsoft.com/office/drawing/2014/main" id="{FF9D0867-D123-44ED-BAE7-517881839A22}"/>
              </a:ext>
            </a:extLst>
          </p:cNvPr>
          <p:cNvSpPr txBox="1">
            <a:spLocks/>
          </p:cNvSpPr>
          <p:nvPr/>
        </p:nvSpPr>
        <p:spPr>
          <a:xfrm>
            <a:off x="611560" y="4605446"/>
            <a:ext cx="4536504" cy="76757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it-IT" sz="4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E se piove?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D289A497-DD0E-4CC4-8426-A0F9C4DF0A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50"/>
          <a:stretch/>
        </p:blipFill>
        <p:spPr>
          <a:xfrm>
            <a:off x="1547664" y="311759"/>
            <a:ext cx="3746393" cy="38815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183197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Risultati immagini per scuola aper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58" y="5286388"/>
            <a:ext cx="1414838" cy="12900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magine 3" descr="Immagine che contiene persona, figlio, interni, gruppo&#10;&#10;Descrizione generata automaticamente">
            <a:extLst>
              <a:ext uri="{FF2B5EF4-FFF2-40B4-BE49-F238E27FC236}">
                <a16:creationId xmlns:a16="http://schemas.microsoft.com/office/drawing/2014/main" id="{1EA33FBE-AFA5-4518-88BA-01E3CBEBAD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4684"/>
            <a:ext cx="4487784" cy="5688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magine 5" descr="Immagine che contiene interni, persona, tavolo, finestra&#10;&#10;Descrizione generata automaticamente">
            <a:extLst>
              <a:ext uri="{FF2B5EF4-FFF2-40B4-BE49-F238E27FC236}">
                <a16:creationId xmlns:a16="http://schemas.microsoft.com/office/drawing/2014/main" id="{A951B1B8-A5CA-44C6-A014-D25BC35D4C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594" y="437144"/>
            <a:ext cx="4487783" cy="59837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6047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Sfaccettatura">
  <a:themeElements>
    <a:clrScheme name="Sfaccettatur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Sfaccettatur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faccettatur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Filo">
  <a:themeElements>
    <a:clrScheme name="Fil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Fil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il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Sfaccettatura">
  <a:themeElements>
    <a:clrScheme name="Sfaccettatur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Sfaccettatur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faccettatur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2503</TotalTime>
  <Words>257</Words>
  <Application>Microsoft Office PowerPoint</Application>
  <PresentationFormat>Presentazione su schermo (4:3)</PresentationFormat>
  <Paragraphs>63</Paragraphs>
  <Slides>33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33</vt:i4>
      </vt:variant>
    </vt:vector>
  </HeadingPairs>
  <TitlesOfParts>
    <vt:vector size="44" baseType="lpstr">
      <vt:lpstr>Arial</vt:lpstr>
      <vt:lpstr>Calibri</vt:lpstr>
      <vt:lpstr>Century Gothic</vt:lpstr>
      <vt:lpstr>Tahoma</vt:lpstr>
      <vt:lpstr>Times New Roman</vt:lpstr>
      <vt:lpstr>Trebuchet MS</vt:lpstr>
      <vt:lpstr>Verdana</vt:lpstr>
      <vt:lpstr>Wingdings 3</vt:lpstr>
      <vt:lpstr>1_Sfaccettatura</vt:lpstr>
      <vt:lpstr>Filo</vt:lpstr>
      <vt:lpstr>Sfaccettatura</vt:lpstr>
      <vt:lpstr>BENVENUTI!</vt:lpstr>
      <vt:lpstr>Scuola Primaria “S. Rumor” a indirizzo didattico-ambientale di Rovegliana</vt:lpstr>
      <vt:lpstr>La nostra scuola si trova in una splendida posizione collinare, con ampio e soleggiato cortile</vt:lpstr>
      <vt:lpstr>Il cortile…</vt:lpstr>
      <vt:lpstr>Il cortile…</vt:lpstr>
      <vt:lpstr>Il cortile…</vt:lpstr>
      <vt:lpstr>Il cortile…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Da sempre la nostra scuola è caratterizzata da una particolare attenzione alle tematiche ambientali, alla valorizzazione delle risorse del territorio, alla salute, allo sport…</vt:lpstr>
      <vt:lpstr>Il primo Progetto Didattico Ambientale</vt:lpstr>
      <vt:lpstr>Presentazione standard di PowerPoint</vt:lpstr>
      <vt:lpstr>Presentazione standard di PowerPoint</vt:lpstr>
      <vt:lpstr>Presentazione standard di PowerPoint</vt:lpstr>
      <vt:lpstr>Sci Alpino a carnevale…</vt:lpstr>
      <vt:lpstr>Nordic-walking</vt:lpstr>
      <vt:lpstr>Pallavolo</vt:lpstr>
      <vt:lpstr> Medici a scuola senza camice!</vt:lpstr>
      <vt:lpstr>Incontro col cardiologo prof. Cappato</vt:lpstr>
      <vt:lpstr> La biodiversità…</vt:lpstr>
      <vt:lpstr> Cittadini del mondo!</vt:lpstr>
      <vt:lpstr> C’è una scuola nel bosco</vt:lpstr>
      <vt:lpstr> L’impronta</vt:lpstr>
      <vt:lpstr>Scuola… cardioprotetta!</vt:lpstr>
      <vt:lpstr>Aula Informatica</vt:lpstr>
      <vt:lpstr>Lim in ogni aula</vt:lpstr>
      <vt:lpstr>Orario settimanale</vt:lpstr>
      <vt:lpstr> </vt:lpstr>
      <vt:lpstr>  Iscrizioni a. s. 2024-2025</vt:lpstr>
      <vt:lpstr>Presentazione standard di PowerPoint</vt:lpstr>
      <vt:lpstr>SITO DELL’ISTITUTO COMPRENSIVO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Scuola Primaria “S. Rumor” a indirizzo didattico-ambientale di Rovegliana</dc:title>
  <dc:creator>FreePC</dc:creator>
  <cp:lastModifiedBy>Utente Windows</cp:lastModifiedBy>
  <cp:revision>58</cp:revision>
  <dcterms:created xsi:type="dcterms:W3CDTF">2017-12-16T06:25:13Z</dcterms:created>
  <dcterms:modified xsi:type="dcterms:W3CDTF">2023-12-15T14:50:22Z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3679706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S9.1.2</vt:lpwstr>
  </property>
</Properties>
</file>